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239E4-BBB8-D7D7-9824-61B86A8B2E26}" v="2" dt="2024-01-04T17:51:18.844"/>
    <p1510:client id="{AADC4CE0-965D-48EF-8E63-FF6748D23136}" v="1428" dt="2024-01-04T16:52:15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8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0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0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0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4F049F8-87E1-403E-2A50-2F4544BF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B63747E3-D40E-BEE9-1E4F-3346CD651D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8" r="6" b="6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29B6E1-6E86-A1A0-2491-E5B84B3AA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1035555" y="1445436"/>
            <a:ext cx="11191887" cy="5509960"/>
          </a:xfrm>
          <a:custGeom>
            <a:avLst/>
            <a:gdLst>
              <a:gd name="connsiteX0" fmla="*/ 75794 w 11191887"/>
              <a:gd name="connsiteY0" fmla="*/ 5509960 h 5509960"/>
              <a:gd name="connsiteX1" fmla="*/ 11191887 w 11191887"/>
              <a:gd name="connsiteY1" fmla="*/ 5315928 h 5509960"/>
              <a:gd name="connsiteX2" fmla="*/ 5163097 w 11191887"/>
              <a:gd name="connsiteY2" fmla="*/ 753031 h 5509960"/>
              <a:gd name="connsiteX3" fmla="*/ 5078820 w 11191887"/>
              <a:gd name="connsiteY3" fmla="*/ 692507 h 5509960"/>
              <a:gd name="connsiteX4" fmla="*/ 2926071 w 11191887"/>
              <a:gd name="connsiteY4" fmla="*/ 1150 h 5509960"/>
              <a:gd name="connsiteX5" fmla="*/ 2692814 w 11191887"/>
              <a:gd name="connsiteY5" fmla="*/ 2336 h 5509960"/>
              <a:gd name="connsiteX6" fmla="*/ 95718 w 11191887"/>
              <a:gd name="connsiteY6" fmla="*/ 1073885 h 5509960"/>
              <a:gd name="connsiteX7" fmla="*/ 0 w 11191887"/>
              <a:gd name="connsiteY7" fmla="*/ 1167726 h 550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1887" h="5509960">
                <a:moveTo>
                  <a:pt x="75794" y="5509960"/>
                </a:moveTo>
                <a:lnTo>
                  <a:pt x="11191887" y="5315928"/>
                </a:lnTo>
                <a:lnTo>
                  <a:pt x="5163097" y="753031"/>
                </a:lnTo>
                <a:lnTo>
                  <a:pt x="5078820" y="692507"/>
                </a:lnTo>
                <a:cubicBezTo>
                  <a:pt x="4421358" y="245206"/>
                  <a:pt x="3672983" y="19009"/>
                  <a:pt x="2926071" y="1150"/>
                </a:cubicBezTo>
                <a:cubicBezTo>
                  <a:pt x="2848268" y="-711"/>
                  <a:pt x="2770480" y="-310"/>
                  <a:pt x="2692814" y="2336"/>
                </a:cubicBezTo>
                <a:cubicBezTo>
                  <a:pt x="1746244" y="34591"/>
                  <a:pt x="817542" y="400481"/>
                  <a:pt x="95718" y="1073885"/>
                </a:cubicBezTo>
                <a:lnTo>
                  <a:pt x="0" y="1167726"/>
                </a:lnTo>
                <a:close/>
              </a:path>
            </a:pathLst>
          </a:custGeom>
          <a:gradFill>
            <a:gsLst>
              <a:gs pos="23000">
                <a:schemeClr val="bg2">
                  <a:alpha val="68000"/>
                </a:schemeClr>
              </a:gs>
              <a:gs pos="100000">
                <a:schemeClr val="accent1">
                  <a:lumMod val="60000"/>
                  <a:lumOff val="40000"/>
                  <a:alpha val="78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157920" y="1311074"/>
            <a:ext cx="7163842" cy="2120388"/>
          </a:xfrm>
        </p:spPr>
        <p:txBody>
          <a:bodyPr>
            <a:noAutofit/>
          </a:bodyPr>
          <a:lstStyle/>
          <a:p>
            <a:pPr algn="r"/>
            <a:r>
              <a:rPr lang="pl-PL" sz="6000" dirty="0">
                <a:cs typeface="Calibri Light"/>
              </a:rPr>
              <a:t>Czym się zajmuje etnograf?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29817" y="5409639"/>
            <a:ext cx="5481920" cy="9088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pl-PL" sz="1600" dirty="0"/>
              <a:t>Emilia Pytlik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D6392F56-1722-D6DE-1D19-AA2EB4AEE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685" y="581527"/>
            <a:ext cx="4044614" cy="5848195"/>
          </a:xfrm>
        </p:spPr>
        <p:txBody>
          <a:bodyPr anchor="ctr">
            <a:normAutofit/>
          </a:bodyPr>
          <a:lstStyle/>
          <a:p>
            <a:r>
              <a:rPr lang="en-US" sz="2400" dirty="0" err="1">
                <a:highlight>
                  <a:srgbClr val="C0C0C0"/>
                </a:highlight>
              </a:rPr>
              <a:t>Etnograf</a:t>
            </a:r>
            <a:r>
              <a:rPr lang="en-US" sz="2400" dirty="0"/>
              <a:t> </a:t>
            </a:r>
            <a:r>
              <a:rPr lang="en-US" sz="2400" dirty="0" err="1"/>
              <a:t>zajmuje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zachowywaniem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 </a:t>
            </a:r>
            <a:r>
              <a:rPr lang="en-US" sz="2400" dirty="0" err="1"/>
              <a:t>kultywowaniem</a:t>
            </a:r>
            <a:r>
              <a:rPr lang="en-US" sz="2400" dirty="0"/>
              <a:t> </a:t>
            </a:r>
            <a:r>
              <a:rPr lang="en-US" sz="2400" dirty="0" err="1"/>
              <a:t>tradycji</a:t>
            </a:r>
            <a:r>
              <a:rPr lang="en-US" sz="2400" dirty="0"/>
              <a:t> </a:t>
            </a:r>
            <a:r>
              <a:rPr lang="en-US" sz="2400" dirty="0" err="1"/>
              <a:t>kultury</a:t>
            </a:r>
            <a:r>
              <a:rPr lang="en-US" sz="2400" dirty="0"/>
              <a:t> </a:t>
            </a:r>
            <a:r>
              <a:rPr lang="en-US" sz="2400" dirty="0" err="1"/>
              <a:t>ludowej</a:t>
            </a:r>
            <a:r>
              <a:rPr lang="en-US" sz="2400" dirty="0"/>
              <a:t>. Bada </a:t>
            </a:r>
            <a:r>
              <a:rPr lang="en-US" sz="2400" dirty="0" err="1"/>
              <a:t>kulturę</a:t>
            </a:r>
            <a:r>
              <a:rPr lang="en-US" sz="2400" dirty="0"/>
              <a:t> </a:t>
            </a:r>
            <a:r>
              <a:rPr lang="en-US" sz="2400" dirty="0" err="1"/>
              <a:t>danej</a:t>
            </a:r>
            <a:r>
              <a:rPr lang="en-US" sz="2400" dirty="0"/>
              <a:t> </a:t>
            </a:r>
            <a:r>
              <a:rPr lang="en-US" sz="2400" dirty="0" err="1"/>
              <a:t>grupy</a:t>
            </a:r>
            <a:r>
              <a:rPr lang="en-US" sz="2400" dirty="0"/>
              <a:t>, </a:t>
            </a:r>
            <a:r>
              <a:rPr lang="en-US" sz="2400" dirty="0" err="1"/>
              <a:t>opisuje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 </a:t>
            </a:r>
            <a:r>
              <a:rPr lang="en-US" sz="2400" dirty="0" err="1"/>
              <a:t>analizuje</a:t>
            </a:r>
            <a:r>
              <a:rPr lang="en-US" sz="2400" dirty="0"/>
              <a:t> </a:t>
            </a:r>
            <a:r>
              <a:rPr lang="en-US" sz="2400" dirty="0" err="1"/>
              <a:t>społeczne</a:t>
            </a:r>
            <a:r>
              <a:rPr lang="en-US" sz="2400" dirty="0"/>
              <a:t>, </a:t>
            </a:r>
            <a:r>
              <a:rPr lang="en-US" sz="2400" dirty="0" err="1"/>
              <a:t>historyczne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etniczne</a:t>
            </a:r>
            <a:r>
              <a:rPr lang="en-US" sz="2400" dirty="0"/>
              <a:t> </a:t>
            </a:r>
            <a:r>
              <a:rPr lang="en-US" sz="2400" dirty="0" err="1"/>
              <a:t>aspekty</a:t>
            </a:r>
            <a:r>
              <a:rPr lang="en-US" sz="2400" dirty="0"/>
              <a:t> </a:t>
            </a:r>
            <a:r>
              <a:rPr lang="en-US" sz="2400" dirty="0" err="1"/>
              <a:t>jej</a:t>
            </a:r>
            <a:r>
              <a:rPr lang="en-US" sz="2400" dirty="0"/>
              <a:t> </a:t>
            </a:r>
            <a:r>
              <a:rPr lang="en-US" sz="2400" dirty="0" err="1"/>
              <a:t>działalności</a:t>
            </a:r>
            <a:r>
              <a:rPr lang="en-US" sz="2400" dirty="0"/>
              <a:t> (</a:t>
            </a:r>
            <a:r>
              <a:rPr lang="en-US" sz="2400" dirty="0" err="1"/>
              <a:t>zainteresowania</a:t>
            </a:r>
            <a:r>
              <a:rPr lang="en-US" sz="2400" dirty="0"/>
              <a:t>, </a:t>
            </a:r>
            <a:r>
              <a:rPr lang="en-US" sz="2400" dirty="0" err="1"/>
              <a:t>uzdolnienia</a:t>
            </a:r>
            <a:r>
              <a:rPr lang="en-US" sz="2400" dirty="0"/>
              <a:t>, </a:t>
            </a:r>
            <a:r>
              <a:rPr lang="en-US" sz="2400" dirty="0" err="1"/>
              <a:t>wierzenia</a:t>
            </a:r>
            <a:r>
              <a:rPr lang="en-US" sz="2400" dirty="0"/>
              <a:t>, </a:t>
            </a:r>
            <a:r>
              <a:rPr lang="en-US" sz="2400" dirty="0" err="1"/>
              <a:t>obyczaje</a:t>
            </a:r>
            <a:r>
              <a:rPr lang="en-US" sz="2400" dirty="0"/>
              <a:t>), </a:t>
            </a:r>
            <a:r>
              <a:rPr lang="en-US" sz="2400" dirty="0" err="1"/>
              <a:t>przedmioty</a:t>
            </a:r>
            <a:r>
              <a:rPr lang="en-US" sz="2400" dirty="0"/>
              <a:t> </a:t>
            </a:r>
            <a:r>
              <a:rPr lang="en-US" sz="2400" dirty="0" err="1"/>
              <a:t>codziennego</a:t>
            </a:r>
            <a:r>
              <a:rPr lang="en-US" sz="2400" dirty="0"/>
              <a:t> </a:t>
            </a:r>
            <a:r>
              <a:rPr lang="en-US" sz="2400" dirty="0" err="1"/>
              <a:t>użytku</a:t>
            </a:r>
            <a:r>
              <a:rPr lang="en-US" sz="2400" dirty="0"/>
              <a:t>, </a:t>
            </a:r>
            <a:r>
              <a:rPr lang="en-US" sz="2400" dirty="0" err="1"/>
              <a:t>sztukę</a:t>
            </a:r>
            <a:r>
              <a:rPr lang="en-US" sz="2400" dirty="0"/>
              <a:t> </a:t>
            </a:r>
            <a:r>
              <a:rPr lang="en-US" sz="2400" dirty="0" err="1"/>
              <a:t>nieprofesjonalną</a:t>
            </a:r>
            <a:r>
              <a:rPr lang="en-US" sz="2400" dirty="0"/>
              <a:t>, </a:t>
            </a:r>
            <a:r>
              <a:rPr lang="en-US" sz="2400" dirty="0" err="1"/>
              <a:t>rękodzieło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sz="2400" dirty="0"/>
            </a:br>
            <a:endParaRPr lang="en-US" sz="1800" dirty="0"/>
          </a:p>
        </p:txBody>
      </p:sp>
      <p:pic>
        <p:nvPicPr>
          <p:cNvPr id="4" name="Obraz 3" descr="Obraz znaleziony dla: etnografafia">
            <a:extLst>
              <a:ext uri="{FF2B5EF4-FFF2-40B4-BE49-F238E27FC236}">
                <a16:creationId xmlns:a16="http://schemas.microsoft.com/office/drawing/2014/main" id="{27D5A51B-758E-3AD7-A56B-CB9D6DBD7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1" y="1915258"/>
            <a:ext cx="5406218" cy="3027482"/>
          </a:xfrm>
          <a:prstGeom prst="rect">
            <a:avLst/>
          </a:prstGeom>
          <a:noFill/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C8B5F4-98CC-348F-813B-DA7B38A8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2736850"/>
            <a:ext cx="4736430" cy="33591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br>
              <a:rPr lang="en-US" sz="2800" dirty="0"/>
            </a:br>
            <a:br>
              <a:rPr lang="pl-PL" sz="2800" dirty="0"/>
            </a:br>
            <a:br>
              <a:rPr lang="pl-PL" sz="3200" dirty="0"/>
            </a:br>
            <a:br>
              <a:rPr lang="en-US" sz="3200" dirty="0"/>
            </a:br>
            <a:br>
              <a:rPr lang="pl-PL" sz="3200" dirty="0"/>
            </a:br>
            <a:br>
              <a:rPr lang="pl-PL" sz="1300" dirty="0"/>
            </a:br>
            <a:endParaRPr lang="pl-PL" sz="1300"/>
          </a:p>
          <a:p>
            <a:pPr marL="0" indent="0">
              <a:lnSpc>
                <a:spcPct val="110000"/>
              </a:lnSpc>
              <a:buNone/>
            </a:pPr>
            <a:endParaRPr lang="pl-PL" sz="130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5E0845-38A5-4F8A-9DB0-E558FB17A7AE}" type="datetime1">
              <a:rPr lang="en-US" smtClean="0"/>
              <a:pPr>
                <a:spcAft>
                  <a:spcPts val="600"/>
                </a:spcAft>
              </a:pPr>
              <a:t>1/4/2024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Footer Text</a:t>
            </a:r>
          </a:p>
        </p:txBody>
      </p:sp>
    </p:spTree>
    <p:extLst>
      <p:ext uri="{BB962C8B-B14F-4D97-AF65-F5344CB8AC3E}">
        <p14:creationId xmlns:p14="http://schemas.microsoft.com/office/powerpoint/2010/main" val="1696437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3B89889-D552-71D6-696F-753E10D89749}"/>
              </a:ext>
            </a:extLst>
          </p:cNvPr>
          <p:cNvSpPr txBox="1"/>
          <p:nvPr/>
        </p:nvSpPr>
        <p:spPr>
          <a:xfrm>
            <a:off x="874885" y="732433"/>
            <a:ext cx="4013202" cy="2978152"/>
          </a:xfr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120000"/>
              </a:lnSpc>
              <a:spcBef>
                <a:spcPts val="1000"/>
              </a:spcBef>
            </a:pPr>
            <a:r>
              <a:rPr lang="en-US" sz="2400" dirty="0">
                <a:highlight>
                  <a:srgbClr val="C0C0C0"/>
                </a:highlight>
              </a:rPr>
              <a:t>Badania etnograficzne</a:t>
            </a:r>
            <a:r>
              <a:rPr lang="en-US" sz="2400" dirty="0"/>
              <a:t> to holistyczna metoda badawcza polegająca na zagłębianiu środowiska ludzkiego poprzez bezpośredni kontakt z jego uczestnikami. Badacz sam uczestniczy w obserwowanym środowisku, poznając </a:t>
            </a:r>
            <a:r>
              <a:rPr lang="en-US" sz="2400" err="1"/>
              <a:t>jego</a:t>
            </a:r>
            <a:r>
              <a:rPr lang="en-US" sz="2400" dirty="0"/>
              <a:t> </a:t>
            </a:r>
            <a:r>
              <a:rPr lang="en-US" sz="2400" err="1"/>
              <a:t>społeczne</a:t>
            </a:r>
            <a:r>
              <a:rPr lang="en-US" sz="2400" dirty="0"/>
              <a:t> </a:t>
            </a:r>
            <a:r>
              <a:rPr lang="en-US" sz="2400" err="1"/>
              <a:t>i</a:t>
            </a:r>
            <a:r>
              <a:rPr lang="en-US" sz="2400" dirty="0"/>
              <a:t> </a:t>
            </a:r>
            <a:r>
              <a:rPr lang="en-US" sz="2400" err="1"/>
              <a:t>kulturowe</a:t>
            </a:r>
            <a:r>
              <a:rPr lang="en-US" sz="2400" dirty="0"/>
              <a:t> </a:t>
            </a:r>
            <a:r>
              <a:rPr lang="en-US" sz="2400" err="1"/>
              <a:t>uwarunkowania</a:t>
            </a:r>
            <a:r>
              <a:rPr lang="en-US" sz="2400" dirty="0"/>
              <a:t>.</a:t>
            </a:r>
          </a:p>
        </p:txBody>
      </p:sp>
      <p:pic>
        <p:nvPicPr>
          <p:cNvPr id="4" name="Obraz 3" descr="Obraz znaleziony dla: etnografafia">
            <a:extLst>
              <a:ext uri="{FF2B5EF4-FFF2-40B4-BE49-F238E27FC236}">
                <a16:creationId xmlns:a16="http://schemas.microsoft.com/office/drawing/2014/main" id="{E2F8EA4C-79F1-085E-3E8A-9FB89E2752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68" r="34267" b="-1"/>
          <a:stretch/>
        </p:blipFill>
        <p:spPr>
          <a:xfrm>
            <a:off x="6120859" y="882650"/>
            <a:ext cx="5184373" cy="5095021"/>
          </a:xfrm>
          <a:prstGeom prst="rect">
            <a:avLst/>
          </a:prstGeom>
          <a:noFill/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9ECDA12-4B7E-4690-8F70-E4D13D446BD6}" type="datetime1">
              <a:rPr lang="en-US" smtClean="0"/>
              <a:pPr>
                <a:spcAft>
                  <a:spcPts val="600"/>
                </a:spcAft>
              </a:pPr>
              <a:t>1/4/2024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1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FEEA839-5FAC-4D67-ECF2-8D9DB2DDC595}"/>
              </a:ext>
            </a:extLst>
          </p:cNvPr>
          <p:cNvSpPr txBox="1"/>
          <p:nvPr/>
        </p:nvSpPr>
        <p:spPr>
          <a:xfrm>
            <a:off x="7595452" y="894673"/>
            <a:ext cx="4130761" cy="2881199"/>
          </a:xfr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b="1" dirty="0">
                <a:latin typeface="+mj-lt"/>
                <a:ea typeface="+mj-ea"/>
                <a:cs typeface="+mj-cs"/>
              </a:rPr>
              <a:t>Ile </a:t>
            </a:r>
            <a:r>
              <a:rPr lang="en-US" sz="4800" b="1" err="1">
                <a:latin typeface="+mj-lt"/>
                <a:ea typeface="+mj-ea"/>
                <a:cs typeface="+mj-cs"/>
              </a:rPr>
              <a:t>zarabia</a:t>
            </a:r>
            <a:r>
              <a:rPr lang="en-US" sz="4800" b="1" dirty="0">
                <a:latin typeface="+mj-lt"/>
                <a:ea typeface="+mj-ea"/>
                <a:cs typeface="+mj-cs"/>
              </a:rPr>
              <a:t> </a:t>
            </a:r>
            <a:r>
              <a:rPr lang="en-US" sz="4800" b="1" err="1">
                <a:latin typeface="+mj-lt"/>
                <a:ea typeface="+mj-ea"/>
                <a:cs typeface="+mj-cs"/>
              </a:rPr>
              <a:t>etnograf</a:t>
            </a:r>
            <a:r>
              <a:rPr lang="en-US" sz="4800" b="1" dirty="0"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BE2CEF2-B178-0EB8-C3DC-15DF4933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B769E0EF-6BDE-4A3A-A18D-10B1C4B03C37}" type="datetime1">
              <a:rPr lang="en-US" smtClean="0"/>
              <a:pPr>
                <a:spcAft>
                  <a:spcPts val="600"/>
                </a:spcAft>
              </a:pPr>
              <a:t>1/4/2024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53D2476-8EA3-54D3-B27B-DEA2B23A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56C2A5C-DA1C-350C-0D96-BD5715BC6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1A0A8D3-3E8F-A800-1111-43B9FFD60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03927"/>
              </p:ext>
            </p:extLst>
          </p:nvPr>
        </p:nvGraphicFramePr>
        <p:xfrm>
          <a:off x="1066802" y="2055993"/>
          <a:ext cx="5852614" cy="277881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361227">
                  <a:extLst>
                    <a:ext uri="{9D8B030D-6E8A-4147-A177-3AD203B41FA5}">
                      <a16:colId xmlns:a16="http://schemas.microsoft.com/office/drawing/2014/main" val="1127289705"/>
                    </a:ext>
                  </a:extLst>
                </a:gridCol>
                <a:gridCol w="1323326">
                  <a:extLst>
                    <a:ext uri="{9D8B030D-6E8A-4147-A177-3AD203B41FA5}">
                      <a16:colId xmlns:a16="http://schemas.microsoft.com/office/drawing/2014/main" val="2127279837"/>
                    </a:ext>
                  </a:extLst>
                </a:gridCol>
                <a:gridCol w="2168061">
                  <a:extLst>
                    <a:ext uri="{9D8B030D-6E8A-4147-A177-3AD203B41FA5}">
                      <a16:colId xmlns:a16="http://schemas.microsoft.com/office/drawing/2014/main" val="3633662777"/>
                    </a:ext>
                  </a:extLst>
                </a:gridCol>
              </a:tblGrid>
              <a:tr h="902283">
                <a:tc>
                  <a:txBody>
                    <a:bodyPr/>
                    <a:lstStyle/>
                    <a:p>
                      <a:r>
                        <a:rPr lang="pl-PL" sz="1800" b="1" cap="none" spc="0">
                          <a:solidFill>
                            <a:schemeClr val="tx1"/>
                          </a:solidFill>
                        </a:rPr>
                        <a:t>POZIOM WYNAGRODZENIA</a:t>
                      </a:r>
                    </a:p>
                  </a:txBody>
                  <a:tcPr marL="0" marR="83032" marT="33213" marB="2490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cap="none" spc="0">
                          <a:solidFill>
                            <a:schemeClr val="tx1"/>
                          </a:solidFill>
                        </a:rPr>
                        <a:t>ZAROBKI BRUTTO</a:t>
                      </a:r>
                    </a:p>
                  </a:txBody>
                  <a:tcPr marL="0" marR="83032" marT="33213" marB="2490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cap="none" spc="0">
                          <a:solidFill>
                            <a:schemeClr val="tx1"/>
                          </a:solidFill>
                        </a:rPr>
                        <a:t>ZAROBKI NETTO</a:t>
                      </a:r>
                    </a:p>
                  </a:txBody>
                  <a:tcPr marL="0" marR="83032" marT="33213" marB="2490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967743"/>
                  </a:ext>
                </a:extLst>
              </a:tr>
              <a:tr h="625509"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MINIMALNE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3 100 zł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2 434 zł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123113"/>
                  </a:ext>
                </a:extLst>
              </a:tr>
              <a:tr h="625509"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ŚREDNIE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3 500 zł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2 702 zł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023882"/>
                  </a:ext>
                </a:extLst>
              </a:tr>
              <a:tr h="625509"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WYSOKIE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3 800 zł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cap="none" spc="0">
                          <a:solidFill>
                            <a:schemeClr val="tx1"/>
                          </a:solidFill>
                        </a:rPr>
                        <a:t>2 894 zł</a:t>
                      </a:r>
                    </a:p>
                  </a:txBody>
                  <a:tcPr marL="0" marR="83032" marT="33213" marB="24909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424388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FBD42C31-B62F-712B-25F7-CC824174AB15}"/>
              </a:ext>
            </a:extLst>
          </p:cNvPr>
          <p:cNvSpPr txBox="1"/>
          <p:nvPr/>
        </p:nvSpPr>
        <p:spPr>
          <a:xfrm>
            <a:off x="8562474" y="3972927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/>
              <a:t>( 2022r.)</a:t>
            </a:r>
          </a:p>
        </p:txBody>
      </p:sp>
    </p:spTree>
    <p:extLst>
      <p:ext uri="{BB962C8B-B14F-4D97-AF65-F5344CB8AC3E}">
        <p14:creationId xmlns:p14="http://schemas.microsoft.com/office/powerpoint/2010/main" val="3978622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[PDF] Etnografia Polska, vol. 55, 2011">
            <a:extLst>
              <a:ext uri="{FF2B5EF4-FFF2-40B4-BE49-F238E27FC236}">
                <a16:creationId xmlns:a16="http://schemas.microsoft.com/office/drawing/2014/main" id="{F256F079-640D-D8D7-88E9-C0C041F4B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836" y="421855"/>
            <a:ext cx="5178174" cy="6250402"/>
          </a:xfrm>
          <a:prstGeom prst="rect">
            <a:avLst/>
          </a:prstGeom>
          <a:noFill/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AC3F4E1-9D6B-25F4-48E0-85A7989929FB}"/>
              </a:ext>
            </a:extLst>
          </p:cNvPr>
          <p:cNvSpPr txBox="1"/>
          <p:nvPr/>
        </p:nvSpPr>
        <p:spPr>
          <a:xfrm>
            <a:off x="6647447" y="450850"/>
            <a:ext cx="4926930" cy="2978150"/>
          </a:xfr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120000"/>
              </a:lnSpc>
              <a:spcBef>
                <a:spcPts val="1000"/>
              </a:spcBef>
            </a:pPr>
            <a:r>
              <a:rPr lang="en-US" sz="2400" dirty="0"/>
              <a:t>Społeczności etniczne ( grupy etnograficzne) w Polsce ( wg spisku z 2011 r. oraz 2021 r.). Wg przeprowadzonego spisku najliczniejszymi społecznościami etnicznymi ( grupami etnograficznymi) są: Ślązacy, Kaszubi, Kociewiacy, Górale ( w tym Górale Podhalańscy), Wielkopolanie.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FE3DA1AA-4BBD-31B3-0380-BB0333A77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77379" y="4629744"/>
            <a:ext cx="265350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25E0845-38A5-4F8A-9DB0-E558FB17A7AE}" type="datetime1">
              <a:rPr lang="en-US" smtClean="0"/>
              <a:pPr>
                <a:spcAft>
                  <a:spcPts val="600"/>
                </a:spcAft>
              </a:pPr>
              <a:t>1/4/2024</a:t>
            </a:fld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1708E09F-170D-14D7-B0A7-90CEA3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0602" y="6318446"/>
            <a:ext cx="2743198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F76A1578-4BAB-8672-0768-2FB5B6E7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31422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LightSeedLeftStep">
      <a:dk1>
        <a:srgbClr val="000000"/>
      </a:dk1>
      <a:lt1>
        <a:srgbClr val="FFFFFF"/>
      </a:lt1>
      <a:dk2>
        <a:srgbClr val="223B2F"/>
      </a:dk2>
      <a:lt2>
        <a:srgbClr val="E8E4E2"/>
      </a:lt2>
      <a:accent1>
        <a:srgbClr val="64AAD1"/>
      </a:accent1>
      <a:accent2>
        <a:srgbClr val="57B1AC"/>
      </a:accent2>
      <a:accent3>
        <a:srgbClr val="63B18C"/>
      </a:accent3>
      <a:accent4>
        <a:srgbClr val="59B562"/>
      </a:accent4>
      <a:accent5>
        <a:srgbClr val="7FB069"/>
      </a:accent5>
      <a:accent6>
        <a:srgbClr val="94AC54"/>
      </a:accent6>
      <a:hlink>
        <a:srgbClr val="A7775C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SwellVTI</vt:lpstr>
      <vt:lpstr>Czym się zajmuje etnograf?</vt:lpstr>
      <vt:lpstr>Etnograf zajmuje się zachowywaniem i kultywowaniem tradycji kultury ludowej. Bada kulturę danej grupy, opisuje i analizuje społeczne, historyczne i etniczne aspekty jej działalności (zainteresowania, uzdolnienia, wierzenia, obyczaje), przedmioty codziennego użytku, sztukę nieprofesjonalną, rękodzieło.  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283</cp:revision>
  <dcterms:created xsi:type="dcterms:W3CDTF">2024-01-04T15:51:53Z</dcterms:created>
  <dcterms:modified xsi:type="dcterms:W3CDTF">2024-01-04T18:02:26Z</dcterms:modified>
</cp:coreProperties>
</file>